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84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6" r:id="rId21"/>
    <p:sldId id="28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7" r:id="rId31"/>
    <p:sldId id="289" r:id="rId32"/>
    <p:sldId id="281" r:id="rId33"/>
    <p:sldId id="282" r:id="rId34"/>
  </p:sldIdLst>
  <p:sldSz cx="18288000" cy="10287000"/>
  <p:notesSz cx="6858000" cy="9144000"/>
  <p:embeddedFontLst>
    <p:embeddedFont>
      <p:font typeface="Cafe24 Simplehae" pitchFamily="2" charset="-127"/>
      <p:regular r:id="rId36"/>
    </p:embeddedFont>
    <p:embeddedFont>
      <p:font typeface="NanumBarunGothic" panose="020B0603020101020101" pitchFamily="34" charset="-127"/>
      <p:regular r:id="rId37"/>
      <p:bold r:id="rId38"/>
    </p:embeddedFont>
    <p:embeddedFont>
      <p:font typeface="NanumSquareOTF" panose="020B0600000101010101" pitchFamily="34" charset="-127"/>
      <p:regular r:id="rId39"/>
    </p:embeddedFont>
    <p:embeddedFont>
      <p:font typeface="NanumSquareOTF Bold" panose="020B0600000101010101" pitchFamily="34" charset="-127"/>
      <p:bold r:id="rId40"/>
    </p:embeddedFont>
    <p:embeddedFont>
      <p:font typeface="Pretendard Bold" panose="02000803000000020004" pitchFamily="2" charset="-127"/>
      <p:bold r:id="rId41"/>
    </p:embeddedFont>
    <p:embeddedFont>
      <p:font typeface="Pretendard ExtraBold" panose="02000903000000020004" pitchFamily="2" charset="-127"/>
      <p:bold r:id="rId42"/>
    </p:embeddedFont>
    <p:embeddedFont>
      <p:font typeface="Pretendard Medium" panose="02000603000000020004" pitchFamily="2" charset="-127"/>
      <p:regular r:id="rId43"/>
      <p:bold r:id="rId44"/>
    </p:embeddedFont>
    <p:embeddedFont>
      <p:font typeface="Pretendard Regular" panose="02000503000000020004" pitchFamily="2" charset="-127"/>
      <p:regular r:id="rId45"/>
    </p:embeddedFont>
    <p:embeddedFont>
      <p:font typeface="맑은 고딕" panose="020B0503020000020004" pitchFamily="34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85" autoAdjust="0"/>
    <p:restoredTop sz="94598" autoAdjust="0"/>
  </p:normalViewPr>
  <p:slideViewPr>
    <p:cSldViewPr>
      <p:cViewPr varScale="1">
        <p:scale>
          <a:sx n="66" d="100"/>
          <a:sy n="66" d="100"/>
        </p:scale>
        <p:origin x="224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B1AE-0DDD-B84D-A647-87B9EED99AC7}" type="datetimeFigureOut">
              <a:rPr kumimoji="1" lang="ko-KR" altLang="en-US" smtClean="0"/>
              <a:t>2025. 8. 21.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072E1-E82C-C24F-AB95-FA067B3770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60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072E1-E82C-C24F-AB95-FA067B37707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47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072E1-E82C-C24F-AB95-FA067B37707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23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도로, 의류, 사람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4E66AE-1FA5-BFEB-0F8A-1D9A9EBE0B0B}"/>
              </a:ext>
            </a:extLst>
          </p:cNvPr>
          <p:cNvPicPr>
            <a:picLocks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34" b="18814"/>
          <a:stretch>
            <a:fillRect/>
          </a:stretch>
        </p:blipFill>
        <p:spPr>
          <a:xfrm>
            <a:off x="0" y="0"/>
            <a:ext cx="18288000" cy="13785272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" name="그림 9" descr="폰트, 텍스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5009DD-9261-8D83-D80D-43A1DD480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95" y="133349"/>
            <a:ext cx="3223505" cy="66675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968500"/>
            <a:ext cx="146939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외국인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유학생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AI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학습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정서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지원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플랫폼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02089"/>
              </a:lnSpc>
            </a:pPr>
            <a:r>
              <a:rPr lang="en-US" sz="7000" b="0" i="0" u="none" strike="noStrike" dirty="0" err="1">
                <a:solidFill>
                  <a:srgbClr val="3452F0"/>
                </a:solidFill>
                <a:latin typeface="Pretendard ExtraBold"/>
              </a:rPr>
              <a:t>UniBuddy</a:t>
            </a:r>
            <a:endParaRPr lang="en-US" sz="7000" b="0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1384300"/>
            <a:ext cx="638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CNU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생성형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 AI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챌린지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12500" y="9214757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ea typeface="Pretendard Bold"/>
              </a:rPr>
              <a:t>2025.08.21</a:t>
            </a:r>
            <a:endParaRPr lang="ko-KR" sz="20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8" name="그림 7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6B33C3-47C5-878D-F456-F3C54D5B6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63500"/>
            <a:ext cx="3568700" cy="7747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98D9371E-B6AA-D9CC-D4C1-2FF8470DF480}"/>
              </a:ext>
            </a:extLst>
          </p:cNvPr>
          <p:cNvSpPr txBox="1"/>
          <p:nvPr/>
        </p:nvSpPr>
        <p:spPr>
          <a:xfrm>
            <a:off x="11112500" y="8039100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오사카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사절단</a:t>
            </a:r>
          </a:p>
          <a:p>
            <a:pPr lvl="0" algn="r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강혜원  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Regular"/>
              </a:rPr>
              <a:t>김가은</a:t>
            </a:r>
            <a:r>
              <a:rPr lang="ko-KR" altLang="en-US" sz="2800" dirty="0">
                <a:solidFill>
                  <a:srgbClr val="595959"/>
                </a:solidFill>
                <a:ea typeface="Pretendard Regular"/>
              </a:rPr>
              <a:t>   </a:t>
            </a:r>
            <a:r>
              <a:rPr lang="ko-KR" altLang="ko-KR" sz="2800" dirty="0">
                <a:solidFill>
                  <a:srgbClr val="595959"/>
                </a:solidFill>
                <a:ea typeface="Pretendard Regular"/>
              </a:rPr>
              <a:t>김주용</a:t>
            </a:r>
            <a:endParaRPr lang="ko-KR" sz="28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충남대학교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일본인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유학생의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이야기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3900" y="4127500"/>
            <a:ext cx="143129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“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한국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유학생활을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더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 dirty="0" err="1">
                <a:solidFill>
                  <a:srgbClr val="787878"/>
                </a:solidFill>
                <a:ea typeface="Pretendard Bold"/>
              </a:rPr>
              <a:t>원할하게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보내기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위해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8689"/>
              </a:lnSpc>
            </a:pPr>
            <a:r>
              <a:rPr lang="ko-KR" sz="5200" b="1" i="0" u="none" strike="noStrike" dirty="0">
                <a:solidFill>
                  <a:srgbClr val="3452F0"/>
                </a:solidFill>
                <a:ea typeface="Pretendard Bold"/>
              </a:rPr>
              <a:t>생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활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심리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법률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행정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등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유학생활에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 err="1">
                <a:solidFill>
                  <a:srgbClr val="3452F0"/>
                </a:solidFill>
                <a:ea typeface="Pretendard Bold"/>
              </a:rPr>
              <a:t>알아둬야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하는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광범위한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가이드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또는</a:t>
            </a:r>
            <a:r>
              <a:rPr lang="en-US" sz="5200" b="1" i="0" u="sng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 dirty="0">
                <a:solidFill>
                  <a:srgbClr val="3452F0"/>
                </a:solidFill>
                <a:ea typeface="Pretendard Bold"/>
              </a:rPr>
              <a:t>상담</a:t>
            </a:r>
            <a:r>
              <a:rPr lang="ko-KR" altLang="en-US" sz="5200" b="1" i="0" u="sng" strike="noStrike" dirty="0">
                <a:solidFill>
                  <a:srgbClr val="3452F0"/>
                </a:solidFill>
                <a:ea typeface="Pretendard Bold"/>
              </a:rPr>
              <a:t>가</a:t>
            </a:r>
            <a:r>
              <a:rPr lang="ko-KR" altLang="en-US" sz="5200" b="1" i="0" u="none" strike="noStrike" dirty="0">
                <a:solidFill>
                  <a:srgbClr val="787878"/>
                </a:solidFill>
                <a:latin typeface="Pretendard Bold"/>
              </a:rPr>
              <a:t>가 </a:t>
            </a:r>
            <a:r>
              <a:rPr lang="ko-KR" sz="5200" b="1" i="0" u="none" strike="noStrike" dirty="0">
                <a:solidFill>
                  <a:srgbClr val="787878"/>
                </a:solidFill>
                <a:ea typeface="Pretendard Bold"/>
              </a:rPr>
              <a:t>필요</a:t>
            </a:r>
            <a:r>
              <a:rPr lang="ko-KR" altLang="en-US" sz="5200" b="1" i="0" u="none" strike="noStrike" dirty="0">
                <a:solidFill>
                  <a:srgbClr val="787878"/>
                </a:solidFill>
                <a:ea typeface="Pretendard Bold"/>
              </a:rPr>
              <a:t>해요</a:t>
            </a:r>
            <a:r>
              <a:rPr lang="en-US" sz="5200" b="1" i="0" u="none" strike="noStrike" dirty="0">
                <a:solidFill>
                  <a:srgbClr val="787878"/>
                </a:solidFill>
                <a:latin typeface="Pretendard Bold"/>
              </a:rPr>
              <a:t>.”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B9F58FEF-9367-D33E-B298-7C5DEC6ED23D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8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22216F0-036F-C87F-EB31-CEE1D01878C3}"/>
              </a:ext>
            </a:extLst>
          </p:cNvPr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31EC7A-A92C-830E-138A-14FBE88FDDC3}"/>
              </a:ext>
            </a:extLst>
          </p:cNvPr>
          <p:cNvGrpSpPr/>
          <p:nvPr/>
        </p:nvGrpSpPr>
        <p:grpSpPr>
          <a:xfrm>
            <a:off x="3638550" y="3314700"/>
            <a:ext cx="11010900" cy="3733799"/>
            <a:chOff x="4584700" y="3390901"/>
            <a:chExt cx="11010900" cy="3733799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A07038A1-3816-3E1A-8E5F-651B99972C3F}"/>
                </a:ext>
              </a:extLst>
            </p:cNvPr>
            <p:cNvSpPr txBox="1"/>
            <p:nvPr/>
          </p:nvSpPr>
          <p:spPr>
            <a:xfrm>
              <a:off x="4584700" y="5130800"/>
              <a:ext cx="11010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5329"/>
                </a:lnSpc>
              </a:pPr>
              <a:r>
                <a:rPr lang="ko-KR" altLang="en-US" sz="6900" b="0" i="0" u="none" strike="noStrike" dirty="0">
                  <a:solidFill>
                    <a:srgbClr val="595959"/>
                  </a:solidFill>
                  <a:ea typeface="Pretendard Bold"/>
                </a:rPr>
                <a:t>기존 서비스와 차별성</a:t>
              </a:r>
              <a:endParaRPr lang="ko-KR" sz="6900" b="0" i="0" u="none" strike="noStrike" dirty="0">
                <a:solidFill>
                  <a:srgbClr val="595959"/>
                </a:solidFill>
                <a:ea typeface="Pretendard Bold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B71B57E4-2C62-FB71-A102-C23A2448D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7715250" y="3390901"/>
              <a:ext cx="4749800" cy="12700"/>
            </a:xfrm>
            <a:prstGeom prst="rect">
              <a:avLst/>
            </a:prstGeom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AA5F10B3-40A6-1D47-6F5D-484EF80C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7715250" y="7112000"/>
              <a:ext cx="4749801" cy="12700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41027D9-AE37-B710-3284-24EF002E4BE9}"/>
                </a:ext>
              </a:extLst>
            </p:cNvPr>
            <p:cNvSpPr txBox="1"/>
            <p:nvPr/>
          </p:nvSpPr>
          <p:spPr>
            <a:xfrm>
              <a:off x="9118600" y="3886200"/>
              <a:ext cx="1943100" cy="1219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6900" b="0" i="0" u="none" strike="noStrike" dirty="0">
                  <a:solidFill>
                    <a:srgbClr val="787878"/>
                  </a:solidFill>
                  <a:latin typeface="Pretendard Regular"/>
                </a:rPr>
                <a:t>0</a:t>
              </a:r>
              <a:r>
                <a:rPr lang="en-US" altLang="ko-KR" sz="6900" b="0" i="0" u="none" strike="noStrike" dirty="0">
                  <a:solidFill>
                    <a:srgbClr val="787878"/>
                  </a:solidFill>
                  <a:latin typeface="Pretendard Regular"/>
                </a:rPr>
                <a:t>2</a:t>
              </a:r>
              <a:endParaRPr lang="en-US" sz="6900" b="0" i="0" u="none" strike="noStrike" dirty="0">
                <a:solidFill>
                  <a:srgbClr val="787878"/>
                </a:solidFill>
                <a:latin typeface="Pretendard Regular"/>
              </a:endParaRPr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AE0D37C-9F53-52DA-F0E8-0C193B7C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748EF1A-C3C9-37DC-88B1-C66915F3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1447800"/>
            <a:ext cx="165735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 dirty="0" err="1">
                <a:solidFill>
                  <a:srgbClr val="595959"/>
                </a:solidFill>
                <a:latin typeface="Pretendard ExtraBold"/>
              </a:rPr>
              <a:t>UniBuddy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는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기존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유사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서비스와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차별화되는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</a:p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독창적인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요소와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혁신적인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접근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방식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을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가지고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있음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2704"/>
              </p:ext>
            </p:extLst>
          </p:nvPr>
        </p:nvGraphicFramePr>
        <p:xfrm>
          <a:off x="927100" y="3708400"/>
          <a:ext cx="16243300" cy="5092700"/>
        </p:xfrm>
        <a:graphic>
          <a:graphicData uri="http://schemas.openxmlformats.org/drawingml/2006/table">
            <a:tbl>
              <a:tblPr/>
              <a:tblGrid>
                <a:gridCol w="34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i="0" u="none" strike="noStrike" dirty="0">
                          <a:solidFill>
                            <a:srgbClr val="FFFFFF"/>
                          </a:solidFill>
                          <a:ea typeface="Pretendard Bold"/>
                        </a:rPr>
                        <a:t>기능</a:t>
                      </a:r>
                      <a:endParaRPr lang="en-US" altLang="ko-KR" sz="26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FFFFFF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600" b="1" i="0" u="none" strike="noStrike" dirty="0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기대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효과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정서학습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융합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분석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공감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챗봇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위로가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아닌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실질적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도움까지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연결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유학생의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정서적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불안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+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장벽을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동시에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중심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강의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 err="1">
                          <a:solidFill>
                            <a:srgbClr val="787878"/>
                          </a:solidFill>
                          <a:ea typeface="Pretendard Bold"/>
                        </a:rPr>
                        <a:t>리포멧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강의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녹음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노트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·PPT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자료를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화면에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통합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개인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시간표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수준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맞춤형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재구성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용어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사전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퀴즈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요약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노트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패키지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제공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효율성과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몰입도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향상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문화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맥락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Bold"/>
                        </a:rPr>
                        <a:t>번역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단순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번역을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넘어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한국적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학술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소통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맥락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반영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직설적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표현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→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완곡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표현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존댓말로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변환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한국식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교수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소통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매너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적용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유학생의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문화적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스트레스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완화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교수와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원활한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관계</a:t>
                      </a:r>
                      <a:r>
                        <a:rPr lang="en-US" sz="26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형성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54100" y="355600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기존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서비스와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차별성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8B54333-2604-CBEB-31EC-BA0C72C75F9A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10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00100" y="6883400"/>
            <a:ext cx="3759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기존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안내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프로그램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한계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64400" y="6946900"/>
            <a:ext cx="3771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3644900"/>
            <a:ext cx="16281400" cy="91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2100" y="38100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FFFFFF"/>
                </a:solidFill>
                <a:latin typeface="Pretendard Bold"/>
              </a:rPr>
              <a:t>01. </a:t>
            </a:r>
            <a:r>
              <a:rPr lang="ko-KR" sz="3200" b="1" i="0" u="none" strike="noStrike" dirty="0">
                <a:solidFill>
                  <a:srgbClr val="FFFFFF"/>
                </a:solidFill>
                <a:ea typeface="Pretendard Bold"/>
              </a:rPr>
              <a:t>세대차이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800" y="5918200"/>
            <a:ext cx="73533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/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국제교류본부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직원과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대학생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간의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세대차이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인해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유학생과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 err="1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학생들과의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교류에서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얻을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있는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경험과는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차이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있었어요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2500" y="38227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FFFFFF"/>
                </a:solidFill>
                <a:latin typeface="Pretendard Bold"/>
              </a:rPr>
              <a:t>02. </a:t>
            </a:r>
            <a:r>
              <a:rPr lang="ko-KR" sz="3200" b="1" i="0" u="none" strike="noStrike" dirty="0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3200" b="1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1" i="0" u="none" strike="noStrike" dirty="0">
                <a:solidFill>
                  <a:srgbClr val="FFFFFF"/>
                </a:solidFill>
                <a:ea typeface="Pretendard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000" y="3746500"/>
            <a:ext cx="584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Cafe24 Simplehae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42900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기존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서비스와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차별성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6600" y="5918200"/>
            <a:ext cx="76835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/>
            <a:r>
              <a:rPr lang="en-US" alt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  <a:r>
              <a:rPr lang="ko-KR" alt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재는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이메일로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안내가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오지만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묻히기</a:t>
            </a:r>
            <a:r>
              <a:rPr lang="en-US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쉽고</a:t>
            </a:r>
            <a:r>
              <a:rPr lang="en-US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3452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사무적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친근한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느낌이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않아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사뭇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신청하기가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어려워요</a:t>
            </a:r>
            <a:r>
              <a:rPr lang="en-US" sz="3000" b="1" u="none" strike="noStrike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3000" b="1" spc="100" dirty="0"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en-US" sz="3000" b="1" u="none" strike="noStrike" spc="100" dirty="0">
              <a:solidFill>
                <a:srgbClr val="59595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B9A972B8-FDD3-67A3-8A58-1560E9BB90E5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11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2CA2119-AF6A-CFD5-076C-EC4F566C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AEA32B7-3C6B-B6FE-8C3A-F520501E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47B9076-6EB5-2594-360F-FAB1022C3C09}"/>
              </a:ext>
            </a:extLst>
          </p:cNvPr>
          <p:cNvGrpSpPr/>
          <p:nvPr/>
        </p:nvGrpSpPr>
        <p:grpSpPr>
          <a:xfrm>
            <a:off x="3638550" y="3314700"/>
            <a:ext cx="11010900" cy="3733799"/>
            <a:chOff x="4584700" y="3390901"/>
            <a:chExt cx="11010900" cy="3733799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DFCC1A3-A413-4F4B-1926-189745CC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3390901"/>
              <a:ext cx="4749800" cy="12700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4D9ACD2-14F4-FE61-ACFF-6EDCB3BD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7112000"/>
              <a:ext cx="4749801" cy="12700"/>
            </a:xfrm>
            <a:prstGeom prst="rect">
              <a:avLst/>
            </a:prstGeom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2CD60FC9-AE9F-E23F-B854-5336D69FA022}"/>
                </a:ext>
              </a:extLst>
            </p:cNvPr>
            <p:cNvSpPr txBox="1"/>
            <p:nvPr/>
          </p:nvSpPr>
          <p:spPr>
            <a:xfrm>
              <a:off x="9118600" y="3886200"/>
              <a:ext cx="1943100" cy="1219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6900" b="0" i="0" u="none" strike="noStrike" dirty="0">
                  <a:solidFill>
                    <a:srgbClr val="787878"/>
                  </a:solidFill>
                  <a:latin typeface="Pretendard Regular"/>
                </a:rPr>
                <a:t>0</a:t>
              </a:r>
              <a:r>
                <a:rPr lang="en-US" altLang="ko-KR" sz="6900" b="0" i="0" u="none" strike="noStrike" dirty="0">
                  <a:solidFill>
                    <a:srgbClr val="787878"/>
                  </a:solidFill>
                  <a:latin typeface="Pretendard Regular"/>
                </a:rPr>
                <a:t>3</a:t>
              </a:r>
              <a:endParaRPr lang="en-US" sz="6900" b="0" i="0" u="none" strike="noStrike" dirty="0">
                <a:solidFill>
                  <a:srgbClr val="787878"/>
                </a:solidFill>
                <a:latin typeface="Pretendard Regular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E412E056-97C1-811A-4B38-9CDE3E297661}"/>
                </a:ext>
              </a:extLst>
            </p:cNvPr>
            <p:cNvSpPr txBox="1"/>
            <p:nvPr/>
          </p:nvSpPr>
          <p:spPr>
            <a:xfrm>
              <a:off x="4584700" y="5130800"/>
              <a:ext cx="11010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5329"/>
                </a:lnSpc>
              </a:pPr>
              <a:r>
                <a:rPr lang="ko-KR" altLang="en-US" sz="6900" b="0" i="0" u="none" strike="noStrike" dirty="0">
                  <a:solidFill>
                    <a:srgbClr val="595959"/>
                  </a:solidFill>
                  <a:ea typeface="Pretendard Bold"/>
                </a:rPr>
                <a:t>학내 서비스와 연계</a:t>
              </a:r>
              <a:endParaRPr lang="ko-KR" sz="6900" b="0" i="0" u="none" strike="noStrike" dirty="0">
                <a:solidFill>
                  <a:srgbClr val="595959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_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학업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16700" y="5588000"/>
            <a:ext cx="5105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3543300"/>
            <a:ext cx="720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국제교류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유학생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지원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660907"/>
            <a:ext cx="8001000" cy="3911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국제교류본부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센터와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연계하여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유학생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오리엔테이션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altLang="en-US" sz="2800" dirty="0">
                <a:solidFill>
                  <a:srgbClr val="3452F0"/>
                </a:solidFill>
                <a:latin typeface="Pretendard Bold"/>
                <a:ea typeface="Pretendard Bold"/>
              </a:rPr>
              <a:t>웹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Bold"/>
              </a:rPr>
              <a:t>UniBuddy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탑재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하고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학습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진단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리포트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국제교류본부의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교환학생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단기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Bold"/>
              </a:rPr>
              <a:t>GSP,One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-stop Service 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연동하여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맞춤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제공이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1500" y="34544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6900" y="3479800"/>
            <a:ext cx="720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품질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개선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0423" y="4460875"/>
            <a:ext cx="84455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altLang="ko-KR" sz="2800" b="0" i="0" u="none" strike="noStrike" dirty="0">
              <a:solidFill>
                <a:srgbClr val="3452F0"/>
              </a:solidFill>
              <a:ea typeface="Pretendard Bold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강의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자료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자동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요약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위젯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제공</a:t>
            </a:r>
            <a:endParaRPr lang="en-US" altLang="ko-KR" sz="28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000000"/>
              </a:solidFill>
              <a:ea typeface="Pretendard Bold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ko-KR" sz="2800" b="0" i="0" u="none" strike="noStrike" dirty="0">
              <a:solidFill>
                <a:srgbClr val="000000"/>
              </a:solidFill>
              <a:ea typeface="Pretendard Bold"/>
            </a:endParaRP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교수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학생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이메일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학습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데이터와</a:t>
            </a:r>
            <a:r>
              <a:rPr lang="en-US" sz="28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3452F0"/>
                </a:solidFill>
                <a:ea typeface="Pretendard Bold"/>
              </a:rPr>
              <a:t>연계</a:t>
            </a:r>
          </a:p>
          <a:p>
            <a:pPr marL="457200" lvl="0" indent="-457200" algn="l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ko-KR" sz="2800" b="0" i="0" u="none" strike="noStrike" dirty="0">
              <a:solidFill>
                <a:srgbClr val="3452F0"/>
              </a:solidFill>
              <a:ea typeface="Pretendard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E1577CE-D6A9-78F4-7DCB-8617B4CB8EF6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13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_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심리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4724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517900"/>
            <a:ext cx="7213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정서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상담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762500"/>
            <a:ext cx="1673860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en-US" altLang="ko-KR" sz="3100" b="1" dirty="0" err="1">
                <a:solidFill>
                  <a:srgbClr val="000000"/>
                </a:solidFill>
                <a:ea typeface="Pretendard Bold"/>
              </a:rPr>
              <a:t>UniBuddy</a:t>
            </a:r>
            <a:r>
              <a:rPr lang="ko-KR" altLang="en-US" sz="3100" dirty="0">
                <a:solidFill>
                  <a:srgbClr val="000000"/>
                </a:solidFill>
                <a:ea typeface="Pretendard Bold"/>
              </a:rPr>
              <a:t>는 유학생의 정서적 어려움을</a:t>
            </a:r>
            <a:r>
              <a:rPr lang="ko-KR" altLang="en-US" sz="3100" dirty="0">
                <a:solidFill>
                  <a:srgbClr val="3452F0"/>
                </a:solidFill>
                <a:ea typeface="Pretendard Bold"/>
              </a:rPr>
              <a:t> 발견할 수 있고</a:t>
            </a:r>
            <a:r>
              <a:rPr lang="en-US" altLang="ko-KR" sz="3100" dirty="0">
                <a:solidFill>
                  <a:srgbClr val="000000"/>
                </a:solidFill>
                <a:ea typeface="Pretendard Bold"/>
              </a:rPr>
              <a:t>,</a:t>
            </a:r>
            <a:r>
              <a:rPr lang="ko-KR" altLang="en-US" sz="3100" dirty="0">
                <a:solidFill>
                  <a:srgbClr val="000000"/>
                </a:solidFill>
                <a:ea typeface="Pretendard Bold"/>
              </a:rPr>
              <a:t> 전문 상담 </a:t>
            </a:r>
            <a:r>
              <a:rPr lang="ko-KR" altLang="en-US" sz="3100" dirty="0">
                <a:solidFill>
                  <a:srgbClr val="3452F0"/>
                </a:solidFill>
                <a:ea typeface="Pretendard Bold"/>
              </a:rPr>
              <a:t>기관과의 연계를 통해 심리적 안정성 확보</a:t>
            </a:r>
            <a:endParaRPr lang="ko-KR" sz="3100" b="0" i="0" u="none" strike="noStrike" dirty="0">
              <a:solidFill>
                <a:srgbClr val="3452F0"/>
              </a:solidFill>
              <a:ea typeface="Pretendard Bold"/>
            </a:endParaRPr>
          </a:p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또한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3100" b="0" i="0" u="none" strike="noStrike" spc="200" dirty="0" err="1">
                <a:solidFill>
                  <a:srgbClr val="000000"/>
                </a:solidFill>
                <a:ea typeface="Pretendard Bold"/>
              </a:rPr>
              <a:t>챗봇은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3452F0"/>
                </a:solidFill>
                <a:ea typeface="Pretendard Bold"/>
              </a:rPr>
              <a:t>언어</a:t>
            </a:r>
            <a:r>
              <a:rPr lang="en-US" sz="3100" b="0" i="0" u="none" strike="noStrike" spc="200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 dirty="0" err="1">
                <a:solidFill>
                  <a:srgbClr val="3452F0"/>
                </a:solidFill>
                <a:ea typeface="Pretendard Bold"/>
              </a:rPr>
              <a:t>즉시성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언제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어디서든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텍스트로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바로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)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제공하여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대면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상담을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주저하는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000000"/>
                </a:solidFill>
                <a:ea typeface="Pretendard Bold"/>
              </a:rPr>
              <a:t>유학생들의</a:t>
            </a:r>
            <a:r>
              <a:rPr lang="en-US" sz="3100" b="0" i="0" u="none" strike="noStrike" spc="2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3452F0"/>
                </a:solidFill>
                <a:ea typeface="Pretendard Bold"/>
              </a:rPr>
              <a:t>상담</a:t>
            </a:r>
            <a:r>
              <a:rPr lang="en-US" sz="3100" b="0" i="0" u="none" strike="noStrike" spc="200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3452F0"/>
                </a:solidFill>
                <a:ea typeface="Pretendard Bold"/>
              </a:rPr>
              <a:t>접근성을</a:t>
            </a:r>
            <a:r>
              <a:rPr lang="en-US" sz="3100" b="0" i="0" u="none" strike="noStrike" spc="200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 dirty="0">
                <a:solidFill>
                  <a:srgbClr val="3452F0"/>
                </a:solidFill>
                <a:ea typeface="Pretendard Bold"/>
              </a:rPr>
              <a:t>보완</a:t>
            </a:r>
          </a:p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endParaRPr lang="ko-KR" sz="3100" b="0" i="0" u="none" strike="noStrike" spc="200" dirty="0">
              <a:solidFill>
                <a:srgbClr val="3452F0"/>
              </a:solidFill>
              <a:ea typeface="Pretendard Bold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2FAB6064-3B0D-6337-A309-5422630D0E71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14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_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관계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4724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517900"/>
            <a:ext cx="7213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산학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협력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419600"/>
            <a:ext cx="16090900" cy="393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동아리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맞춤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교내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이벤트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소식을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유학생에게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직접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전송하여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참여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기회를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확대</a:t>
            </a:r>
          </a:p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대전시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글로벌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캠퍼스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사업과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연계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생활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API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활용해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주거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·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행정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·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문화생활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등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실질적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정보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프로그램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및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공동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이벤트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적극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운영함으로써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학생들의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지역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사회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참여도와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기회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확대</a:t>
            </a:r>
          </a:p>
          <a:p>
            <a:pPr marL="457200" lvl="0" indent="-457200" algn="l">
              <a:lnSpc>
                <a:spcPct val="142760"/>
              </a:lnSpc>
              <a:buFont typeface="Arial" panose="020B0604020202020204" pitchFamily="34" charset="0"/>
              <a:buChar char="•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이를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소비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활성화와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이벤트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452F0"/>
                </a:solidFill>
                <a:ea typeface="Pretendard Bold"/>
              </a:rPr>
              <a:t>참여자</a:t>
            </a:r>
            <a:r>
              <a:rPr lang="en-US" sz="31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증가가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Bold"/>
              </a:rPr>
              <a:t>기대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1395D2C5-2A4C-A3F9-915A-2D87D815E431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15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5E82911-1C01-2FC3-7FBA-3BC5741F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4CCADE4-6A5A-F028-6166-56E642BB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C0C22F1-A885-D9E5-BB87-FCCBF80E6086}"/>
              </a:ext>
            </a:extLst>
          </p:cNvPr>
          <p:cNvGrpSpPr/>
          <p:nvPr/>
        </p:nvGrpSpPr>
        <p:grpSpPr>
          <a:xfrm>
            <a:off x="3638550" y="3314700"/>
            <a:ext cx="11010900" cy="3733799"/>
            <a:chOff x="4584700" y="3390901"/>
            <a:chExt cx="11010900" cy="3733799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ECDE418-21A0-5D24-0AE1-0B7FACF6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3390901"/>
              <a:ext cx="4749800" cy="12700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5305B1B2-136A-78F9-1A62-D86E0212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7112000"/>
              <a:ext cx="4749801" cy="12700"/>
            </a:xfrm>
            <a:prstGeom prst="rect">
              <a:avLst/>
            </a:prstGeom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458A0B41-8AF8-A9C6-3AFB-D3084375220B}"/>
                </a:ext>
              </a:extLst>
            </p:cNvPr>
            <p:cNvSpPr txBox="1"/>
            <p:nvPr/>
          </p:nvSpPr>
          <p:spPr>
            <a:xfrm>
              <a:off x="9118600" y="3886200"/>
              <a:ext cx="1943100" cy="1219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6900" b="0" i="0" u="none" strike="noStrike" dirty="0">
                  <a:solidFill>
                    <a:srgbClr val="787878"/>
                  </a:solidFill>
                  <a:latin typeface="Pretendard Regular"/>
                </a:rPr>
                <a:t>0</a:t>
              </a:r>
              <a:r>
                <a:rPr lang="en-US" altLang="ko-KR" sz="6900" b="0" i="0" u="none" strike="noStrike" dirty="0">
                  <a:solidFill>
                    <a:srgbClr val="787878"/>
                  </a:solidFill>
                  <a:latin typeface="Pretendard Regular"/>
                </a:rPr>
                <a:t>4</a:t>
              </a:r>
              <a:endParaRPr lang="en-US" sz="6900" b="0" i="0" u="none" strike="noStrike" dirty="0">
                <a:solidFill>
                  <a:srgbClr val="787878"/>
                </a:solidFill>
                <a:latin typeface="Pretendard Regular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FAC97D98-930C-213E-49F1-348F0A18E90D}"/>
                </a:ext>
              </a:extLst>
            </p:cNvPr>
            <p:cNvSpPr txBox="1"/>
            <p:nvPr/>
          </p:nvSpPr>
          <p:spPr>
            <a:xfrm>
              <a:off x="4584700" y="5130800"/>
              <a:ext cx="11010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5329"/>
                </a:lnSpc>
              </a:pPr>
              <a:r>
                <a:rPr lang="ko-KR" altLang="en-US" sz="6900" b="0" i="0" u="none" strike="noStrike" dirty="0">
                  <a:solidFill>
                    <a:srgbClr val="595959"/>
                  </a:solidFill>
                  <a:ea typeface="Pretendard Bold"/>
                </a:rPr>
                <a:t>서비스 소개</a:t>
              </a:r>
              <a:endParaRPr lang="ko-KR" sz="6900" b="0" i="0" u="none" strike="noStrike" dirty="0">
                <a:solidFill>
                  <a:srgbClr val="595959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000" y="12065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단계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흐름도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977900"/>
            <a:ext cx="6667500" cy="925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24000" y="6680200"/>
            <a:ext cx="243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성과에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보상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0532" y="3937000"/>
            <a:ext cx="7797800" cy="353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5329"/>
              </a:lnSpc>
            </a:pPr>
            <a:r>
              <a:rPr lang="en-US" altLang="ko-KR" sz="3300" dirty="0">
                <a:solidFill>
                  <a:srgbClr val="000000"/>
                </a:solidFill>
                <a:latin typeface="Pretendard Bold"/>
                <a:ea typeface="Pretendard Bold"/>
              </a:rPr>
              <a:t>“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본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프로젝트는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중심의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반복적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과정을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기반으로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합니다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초기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정의부터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보고까지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7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단계로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구성되며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각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단계는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피드백을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지속적으로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개선되는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구조를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Bold"/>
              </a:rPr>
              <a:t>지</a:t>
            </a:r>
            <a:r>
              <a:rPr lang="ko-KR" altLang="en-US" sz="3300" b="0" i="0" u="none" strike="noStrike" dirty="0">
                <a:solidFill>
                  <a:srgbClr val="000000"/>
                </a:solidFill>
                <a:ea typeface="Pretendard Bold"/>
              </a:rPr>
              <a:t>닙니다</a:t>
            </a:r>
            <a:r>
              <a:rPr lang="en-US" altLang="ko-KR" sz="3300" b="0" i="0" u="none" strike="noStrike" dirty="0">
                <a:solidFill>
                  <a:srgbClr val="000000"/>
                </a:solidFill>
                <a:ea typeface="Pretendard Bold"/>
              </a:rPr>
              <a:t>”</a:t>
            </a:r>
            <a:endParaRPr lang="ko-KR" sz="33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00D2F995-9281-BC13-0D97-87A70D3B64F8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17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8BCF-6F8B-D088-94AF-9CF1852A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도로, 의류, 사람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EB6B7A-9865-5895-3C96-8ABC2903B9F6}"/>
              </a:ext>
            </a:extLst>
          </p:cNvPr>
          <p:cNvPicPr>
            <a:picLocks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34" b="34622"/>
          <a:stretch>
            <a:fillRect/>
          </a:stretch>
        </p:blipFill>
        <p:spPr>
          <a:xfrm>
            <a:off x="-6350" y="419100"/>
            <a:ext cx="18288000" cy="9448800"/>
          </a:xfrm>
          <a:prstGeom prst="rect">
            <a:avLst/>
          </a:prstGeom>
          <a:noFill/>
          <a:effectLst>
            <a:softEdge rad="1071861"/>
          </a:effectLst>
        </p:spPr>
      </p:pic>
      <p:pic>
        <p:nvPicPr>
          <p:cNvPr id="10" name="그림 9" descr="폰트, 텍스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EE7B45-9DB9-0C7D-CEFC-1C1CA1CF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95" y="133349"/>
            <a:ext cx="3223505" cy="6667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258065-9502-C847-4EDA-F6344BA2A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B949D0D-D19C-849B-C496-B405974FA04C}"/>
              </a:ext>
            </a:extLst>
          </p:cNvPr>
          <p:cNvSpPr txBox="1"/>
          <p:nvPr/>
        </p:nvSpPr>
        <p:spPr>
          <a:xfrm>
            <a:off x="1016000" y="1968500"/>
            <a:ext cx="146939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외국인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유학생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AI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학습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정서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지원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플랫폼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02089"/>
              </a:lnSpc>
            </a:pPr>
            <a:r>
              <a:rPr lang="en-US" sz="7000" b="0" i="0" u="none" strike="noStrike" dirty="0" err="1">
                <a:solidFill>
                  <a:srgbClr val="3452F0"/>
                </a:solidFill>
                <a:latin typeface="Pretendard ExtraBold"/>
              </a:rPr>
              <a:t>UniBuddy</a:t>
            </a:r>
            <a:endParaRPr lang="en-US" sz="7000" b="0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CA5659-D2E9-0574-433A-EED31D99E350}"/>
              </a:ext>
            </a:extLst>
          </p:cNvPr>
          <p:cNvSpPr txBox="1"/>
          <p:nvPr/>
        </p:nvSpPr>
        <p:spPr>
          <a:xfrm>
            <a:off x="1054100" y="1384300"/>
            <a:ext cx="638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CNU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생성형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 AI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챌린지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 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1338A5-93C8-7667-5445-0FB56C4C5555}"/>
              </a:ext>
            </a:extLst>
          </p:cNvPr>
          <p:cNvSpPr txBox="1"/>
          <p:nvPr/>
        </p:nvSpPr>
        <p:spPr>
          <a:xfrm>
            <a:off x="11112500" y="9214757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ea typeface="Pretendard Bold"/>
              </a:rPr>
              <a:t>2025.08.21</a:t>
            </a:r>
            <a:endParaRPr lang="ko-KR" sz="20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DEF06A5-094A-70CB-9915-4C8733CF6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8" name="그림 7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0FC5D8-50A1-3FEA-622D-0941E0B07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63500"/>
            <a:ext cx="3568700" cy="7747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809AAAC0-BB63-0B80-B2B1-9A83D067D509}"/>
              </a:ext>
            </a:extLst>
          </p:cNvPr>
          <p:cNvSpPr txBox="1"/>
          <p:nvPr/>
        </p:nvSpPr>
        <p:spPr>
          <a:xfrm>
            <a:off x="11112500" y="8039100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오사카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사절단</a:t>
            </a:r>
          </a:p>
          <a:p>
            <a:pPr lvl="0" algn="r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강혜원  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Regular"/>
              </a:rPr>
              <a:t>김가은</a:t>
            </a:r>
            <a:r>
              <a:rPr lang="ko-KR" altLang="en-US" sz="2800" dirty="0">
                <a:solidFill>
                  <a:srgbClr val="595959"/>
                </a:solidFill>
                <a:ea typeface="Pretendard Regular"/>
              </a:rPr>
              <a:t>   </a:t>
            </a:r>
            <a:r>
              <a:rPr lang="ko-KR" altLang="ko-KR" sz="2800" dirty="0">
                <a:solidFill>
                  <a:srgbClr val="595959"/>
                </a:solidFill>
                <a:ea typeface="Pretendard Regular"/>
              </a:rPr>
              <a:t>김주용</a:t>
            </a:r>
            <a:endParaRPr lang="ko-KR" sz="28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853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FB55-DB2F-18C8-7FB7-A3807F0C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BD6609E-5664-840A-CEDD-467DE428EE4F}"/>
              </a:ext>
            </a:extLst>
          </p:cNvPr>
          <p:cNvSpPr txBox="1"/>
          <p:nvPr/>
        </p:nvSpPr>
        <p:spPr>
          <a:xfrm>
            <a:off x="1016000" y="12065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solidFill>
                  <a:srgbClr val="000000"/>
                </a:solidFill>
                <a:ea typeface="Pretendard ExtraBold"/>
              </a:rPr>
              <a:t>시스템 구성도</a:t>
            </a:r>
            <a:endParaRPr lang="ko-KR" sz="52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5FAC41B-6B0C-76B2-A120-ECAC2EC0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57DED8-9FF7-DDF2-CDF2-715F007AE4AA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FAE77A-31AE-1881-CAC2-C4065CE42C06}"/>
              </a:ext>
            </a:extLst>
          </p:cNvPr>
          <p:cNvSpPr txBox="1"/>
          <p:nvPr/>
        </p:nvSpPr>
        <p:spPr>
          <a:xfrm>
            <a:off x="14224000" y="6680200"/>
            <a:ext cx="243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성과에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보상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E0C484-044F-6A88-4B59-3E3A8D87FF6C}"/>
              </a:ext>
            </a:extLst>
          </p:cNvPr>
          <p:cNvSpPr txBox="1"/>
          <p:nvPr/>
        </p:nvSpPr>
        <p:spPr>
          <a:xfrm>
            <a:off x="736600" y="4356100"/>
            <a:ext cx="90297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5329"/>
              </a:lnSpc>
            </a:pPr>
            <a:endParaRPr lang="ko-KR" sz="33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67F4ECDC-5F5D-79CA-03DF-AB876FE55C70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18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pic>
        <p:nvPicPr>
          <p:cNvPr id="6" name="그림 5" descr="텍스트, 스크린샷, 화이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A60F1D-149F-07FA-4AF3-66EA24359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" y="4073525"/>
            <a:ext cx="16737883" cy="30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4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890F-4C18-1A45-CBFB-C46BD23A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8139F7-27D6-5D85-44A7-2406EF7CAF00}"/>
              </a:ext>
            </a:extLst>
          </p:cNvPr>
          <p:cNvSpPr txBox="1"/>
          <p:nvPr/>
        </p:nvSpPr>
        <p:spPr>
          <a:xfrm>
            <a:off x="1016000" y="12065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solidFill>
                  <a:srgbClr val="000000"/>
                </a:solidFill>
                <a:ea typeface="Pretendard ExtraBold"/>
              </a:rPr>
              <a:t>서비스 구성도</a:t>
            </a:r>
            <a:endParaRPr lang="ko-KR" sz="52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118C05-9FCF-D61F-4C20-C33E0242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773E3E-A0B9-A3AA-73F4-014B030C19A5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47422F-DEAA-D46D-A4CB-FB4BB4194263}"/>
              </a:ext>
            </a:extLst>
          </p:cNvPr>
          <p:cNvSpPr txBox="1"/>
          <p:nvPr/>
        </p:nvSpPr>
        <p:spPr>
          <a:xfrm>
            <a:off x="14224000" y="6680200"/>
            <a:ext cx="243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성과에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보상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588A5ED-F91F-723A-B230-7FCC4FCCB189}"/>
              </a:ext>
            </a:extLst>
          </p:cNvPr>
          <p:cNvSpPr txBox="1"/>
          <p:nvPr/>
        </p:nvSpPr>
        <p:spPr>
          <a:xfrm>
            <a:off x="736600" y="4356100"/>
            <a:ext cx="90297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5329"/>
              </a:lnSpc>
            </a:pPr>
            <a:endParaRPr lang="ko-KR" sz="33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F46140E4-2799-C01E-38E2-D77F0AF8F7E7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19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pic>
        <p:nvPicPr>
          <p:cNvPr id="9" name="그림 8" descr="도표, 평면도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67921D-A05D-60D1-904C-C444BCEDF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97" y="2483418"/>
            <a:ext cx="13811405" cy="69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2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2200" y="12700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개별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환경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사용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도구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839"/>
              </p:ext>
            </p:extLst>
          </p:nvPr>
        </p:nvGraphicFramePr>
        <p:xfrm>
          <a:off x="889000" y="2400300"/>
          <a:ext cx="16002000" cy="71374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기술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도구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역할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상태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/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개발환경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Replit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클라우드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통합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개발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환경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프론트엔드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React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인터페이스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(UI)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개발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LLM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Gemini API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 (</a:t>
                      </a:r>
                      <a:r>
                        <a:rPr lang="en-US" altLang="ko-KR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2</a:t>
                      </a: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.5 Flash)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요약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번역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분석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구현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API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연동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44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백엔드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FastAPI (Python)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API  </a:t>
                      </a:r>
                      <a:r>
                        <a:rPr lang="ko-KR" sz="27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구축</a:t>
                      </a: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아키텍처</a:t>
                      </a:r>
                      <a:r>
                        <a:rPr lang="en-US" sz="2700" b="1" i="0" u="none" strike="noStrike" dirty="0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 dirty="0">
                          <a:solidFill>
                            <a:srgbClr val="787878"/>
                          </a:solidFill>
                          <a:ea typeface="Pretendard Regular"/>
                        </a:rPr>
                        <a:t>설계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17">
            <a:extLst>
              <a:ext uri="{FF2B5EF4-FFF2-40B4-BE49-F238E27FC236}">
                <a16:creationId xmlns:a16="http://schemas.microsoft.com/office/drawing/2014/main" id="{C85303E4-8422-E7A5-7508-DA46CCC3C71F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20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013A2B8-E4DE-9B78-85BB-ADEC9C61E2F3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2200" y="12700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개별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환경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사용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도구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92200" y="3035300"/>
          <a:ext cx="16002000" cy="49530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기술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도구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역할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상태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/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데이터베이스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PostgreSQL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7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ChromaDB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백터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저장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/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검색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아키텍쳐</a:t>
                      </a:r>
                      <a:r>
                        <a:rPr lang="en-US" sz="27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인프라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Docker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Kubernetes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배포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아키텍쳐</a:t>
                      </a:r>
                      <a:r>
                        <a:rPr lang="en-US" sz="27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기타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7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Flutter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하이브리드</a:t>
                      </a: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앱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7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(ios / Android) </a:t>
                      </a:r>
                      <a:r>
                        <a:rPr lang="ko-KR" sz="27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개발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7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계획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17">
            <a:extLst>
              <a:ext uri="{FF2B5EF4-FFF2-40B4-BE49-F238E27FC236}">
                <a16:creationId xmlns:a16="http://schemas.microsoft.com/office/drawing/2014/main" id="{C25F34B5-4644-E136-2BA5-2C89E3452352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21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ADC5368-E150-2862-F1F7-D703DEC97015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17" t="7212" r="2041" b="2725"/>
          <a:stretch>
            <a:fillRect/>
          </a:stretch>
        </p:blipFill>
        <p:spPr>
          <a:xfrm>
            <a:off x="83634" y="2184400"/>
            <a:ext cx="9067800" cy="713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057" b="4019"/>
          <a:stretch>
            <a:fillRect/>
          </a:stretch>
        </p:blipFill>
        <p:spPr>
          <a:xfrm>
            <a:off x="9106829" y="5013402"/>
            <a:ext cx="9067800" cy="515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652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플랫폼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77400" y="1435100"/>
            <a:ext cx="10020300" cy="295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CF2DAD6-18A5-D03E-1200-E0C822C8F324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B818732-3F9B-4E6A-5DC5-940D42A9E018}"/>
              </a:ext>
            </a:extLst>
          </p:cNvPr>
          <p:cNvSpPr/>
          <p:nvPr/>
        </p:nvSpPr>
        <p:spPr>
          <a:xfrm>
            <a:off x="9497962" y="546100"/>
            <a:ext cx="8285534" cy="33689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학생의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진도와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상태를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한눈에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확인</a:t>
            </a: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메모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이메일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작성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바로가기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리포터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교수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소통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템플릿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학업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정서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소통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지원</a:t>
            </a:r>
            <a:endParaRPr lang="en-US" altLang="ko-KR" sz="2400" dirty="0">
              <a:solidFill>
                <a:srgbClr val="000000"/>
              </a:solidFill>
              <a:ea typeface="Pretendard Bold"/>
            </a:endParaRP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endParaRPr lang="ko-KR" altLang="ko-KR" sz="2400" dirty="0">
              <a:solidFill>
                <a:srgbClr val="000000"/>
              </a:solidFill>
              <a:ea typeface="Pretendard Bold"/>
            </a:endParaRP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추이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시각화로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자기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관리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강화</a:t>
            </a: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활동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게시판을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교류와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공유</a:t>
            </a:r>
          </a:p>
          <a:p>
            <a:pPr marL="342900" lvl="0" indent="-342900">
              <a:lnSpc>
                <a:spcPct val="125329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LMS·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상담센터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학교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연동으로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통합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지원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041400"/>
            <a:ext cx="107696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AI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강의</a:t>
            </a:r>
            <a:r>
              <a:rPr lang="en-US" sz="5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ExtraBold"/>
              </a:rPr>
              <a:t>리포맷터</a:t>
            </a:r>
          </a:p>
          <a:p>
            <a:pPr lvl="0" algn="l">
              <a:lnSpc>
                <a:spcPct val="102089"/>
              </a:lnSpc>
            </a:pPr>
            <a:endParaRPr lang="ko-KR" sz="5200" b="0" i="0" u="none" strike="noStrike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53100" y="1054100"/>
            <a:ext cx="10769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585" t="8500" r="1718" b="3500"/>
          <a:stretch>
            <a:fillRect/>
          </a:stretch>
        </p:blipFill>
        <p:spPr>
          <a:xfrm>
            <a:off x="609600" y="3213100"/>
            <a:ext cx="92964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570" r="34420"/>
          <a:stretch>
            <a:fillRect/>
          </a:stretch>
        </p:blipFill>
        <p:spPr>
          <a:xfrm>
            <a:off x="10363200" y="2632529"/>
            <a:ext cx="6731000" cy="7404100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97D110D1-FE23-8C91-992D-304BF4837C8C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23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E498D6E-2AC2-1E6A-6A38-EB50B56CEDED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718D222-0F77-A44C-7A43-37AADA83E916}"/>
              </a:ext>
            </a:extLst>
          </p:cNvPr>
          <p:cNvSpPr/>
          <p:nvPr/>
        </p:nvSpPr>
        <p:spPr>
          <a:xfrm>
            <a:off x="5735266" y="1025293"/>
            <a:ext cx="10549647" cy="9940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329"/>
              </a:lnSpc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PPT,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노트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녹음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파일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업로드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GPT(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현재는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Gemini)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기반으로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핵심</a:t>
            </a:r>
            <a:r>
              <a:rPr lang="ko-KR" altLang="en-US" sz="24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내용을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요약하고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용어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해설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배경지식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카드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퀴즈를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자동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생성하여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다국어로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동시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지원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271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마음의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통역사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22800" y="939800"/>
            <a:ext cx="10464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39" t="11390" r="4607"/>
          <a:stretch>
            <a:fillRect/>
          </a:stretch>
        </p:blipFill>
        <p:spPr>
          <a:xfrm>
            <a:off x="1752600" y="2641600"/>
            <a:ext cx="14782800" cy="6718300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DC4B64CC-9B37-EEA5-870F-277D7D0B7768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24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91A1F2E-480A-BF62-F53E-DF8748B1E969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BE8EC05-99A3-9C51-2CB8-89675B1AC30B}"/>
              </a:ext>
            </a:extLst>
          </p:cNvPr>
          <p:cNvSpPr/>
          <p:nvPr/>
        </p:nvSpPr>
        <p:spPr>
          <a:xfrm>
            <a:off x="5452353" y="860193"/>
            <a:ext cx="9906000" cy="9940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329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Pretendard Bold"/>
              </a:rPr>
              <a:t>mBERT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감성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BERT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모델을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활용하여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스코어링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문화적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맥락을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감지하고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공감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답변과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대응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전략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교내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자원을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992304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교수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(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팀원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,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친구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,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직원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등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)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소통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 err="1">
                <a:solidFill>
                  <a:srgbClr val="000000"/>
                </a:solidFill>
                <a:ea typeface="Pretendard ExtraBold"/>
              </a:rPr>
              <a:t>헬퍼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84" t="7154" r="3541" b="1272"/>
          <a:stretch>
            <a:fillRect/>
          </a:stretch>
        </p:blipFill>
        <p:spPr>
          <a:xfrm>
            <a:off x="337324" y="2639741"/>
            <a:ext cx="8229600" cy="731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489" r="4100" b="3832"/>
          <a:stretch>
            <a:fillRect/>
          </a:stretch>
        </p:blipFill>
        <p:spPr>
          <a:xfrm>
            <a:off x="8880862" y="3287131"/>
            <a:ext cx="8102600" cy="669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33419" y="1948211"/>
            <a:ext cx="9906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E3F8B21C-0DA7-BA30-4A0E-02DA6CC35598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25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9319B6-0137-DD39-B802-D3C74EC34F14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A45F499-C3C6-B696-1BED-F86EEBEF7685}"/>
              </a:ext>
            </a:extLst>
          </p:cNvPr>
          <p:cNvSpPr/>
          <p:nvPr/>
        </p:nvSpPr>
        <p:spPr>
          <a:xfrm>
            <a:off x="8077200" y="1919404"/>
            <a:ext cx="9906000" cy="9940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329"/>
              </a:lnSpc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이메일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질문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발표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스크립트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템플릿을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제공하고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직설적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표현을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>
              <a:lnSpc>
                <a:spcPct val="125329"/>
              </a:lnSpc>
            </a:pP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정중한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학술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표현으로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변환하며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발송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전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 err="1">
                <a:solidFill>
                  <a:srgbClr val="000000"/>
                </a:solidFill>
                <a:ea typeface="Pretendard Bold"/>
              </a:rPr>
              <a:t>톤앤매너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체크리스트를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-US" altLang="ko-KR" sz="2400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58900"/>
            <a:ext cx="1327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en-US" sz="5200" b="0" i="0" u="none" strike="noStrike" dirty="0" err="1">
                <a:solidFill>
                  <a:srgbClr val="000000"/>
                </a:solidFill>
                <a:latin typeface="Pretendard ExtraBold"/>
              </a:rPr>
              <a:t>UniBuddy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성장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로드맵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: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통합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플랫폼으로의</a:t>
            </a:r>
            <a:r>
              <a:rPr lang="en-US" sz="5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Pretendard ExtraBold"/>
              </a:rPr>
              <a:t>확장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300" y="2451100"/>
            <a:ext cx="14541500" cy="75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spcBef>
                <a:spcPts val="130"/>
              </a:spcBef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1.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기능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확장</a:t>
            </a:r>
            <a:r>
              <a:rPr lang="ko-KR" altLang="en-US" sz="3300" b="0" i="0" u="none" strike="noStrike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: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통합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정보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허브</a:t>
            </a: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학업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행정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생활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안전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모든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정보를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한곳에서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가능</a:t>
            </a: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고내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정보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개인화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맞춤</a:t>
            </a:r>
            <a:r>
              <a:rPr lang="en-US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제공</a:t>
            </a:r>
            <a:endParaRPr lang="en-US" altLang="ko-KR" sz="3300" i="0" u="none" strike="noStrike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sz="3300" i="0" u="none" strike="noStrike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0" algn="l">
              <a:spcBef>
                <a:spcPts val="130"/>
              </a:spcBef>
            </a:pPr>
            <a:r>
              <a:rPr lang="en-US" sz="3300" b="0" i="0" u="none" strike="noStrike" dirty="0">
                <a:solidFill>
                  <a:srgbClr val="3452F0"/>
                </a:solidFill>
                <a:ea typeface="Pretendard ExtraBold"/>
              </a:rPr>
              <a:t>→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유학생의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모든</a:t>
            </a:r>
            <a:r>
              <a:rPr lang="en-US" altLang="ko-KR" sz="3300" b="0" i="0" u="none" strike="noStrike" dirty="0">
                <a:solidFill>
                  <a:srgbClr val="3452F0"/>
                </a:solidFill>
                <a:ea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것을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해결하는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'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만능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해결사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'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로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자리잡기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가능</a:t>
            </a:r>
            <a:endParaRPr lang="en-US" altLang="ko-KR" sz="3300" dirty="0">
              <a:solidFill>
                <a:srgbClr val="3452F0"/>
              </a:solidFill>
              <a:ea typeface="Pretendard ExtraBold"/>
            </a:endParaRPr>
          </a:p>
          <a:p>
            <a:pPr lvl="0" algn="l">
              <a:spcBef>
                <a:spcPts val="130"/>
              </a:spcBef>
            </a:pPr>
            <a:endParaRPr lang="en-US" altLang="ko-KR" sz="3300" dirty="0">
              <a:solidFill>
                <a:srgbClr val="3452F0"/>
              </a:solidFill>
              <a:ea typeface="Pretendard ExtraBold"/>
            </a:endParaRPr>
          </a:p>
          <a:p>
            <a:pPr lvl="0" algn="l">
              <a:spcBef>
                <a:spcPts val="130"/>
              </a:spcBef>
            </a:pPr>
            <a:endParaRPr lang="ko-KR" sz="3300" b="0" i="0" u="none" strike="noStrike" dirty="0">
              <a:solidFill>
                <a:srgbClr val="3452F0"/>
              </a:solidFill>
              <a:ea typeface="Pretendard ExtraBold"/>
            </a:endParaRPr>
          </a:p>
          <a:p>
            <a:pPr lvl="0" algn="l">
              <a:spcBef>
                <a:spcPts val="130"/>
              </a:spcBef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2.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경험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확장</a:t>
            </a:r>
            <a:r>
              <a:rPr lang="ko-KR" altLang="en-US" sz="3300" b="0" i="0" u="none" strike="noStrike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: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커뮤니티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ExtraBold"/>
              </a:rPr>
              <a:t>플랫폼</a:t>
            </a: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멘토</a:t>
            </a:r>
            <a:r>
              <a:rPr lang="en-US" alt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멘티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언어교환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소모임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교류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지원</a:t>
            </a: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관심사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기반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사용자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연결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</a:t>
            </a:r>
            <a:r>
              <a:rPr lang="en-US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형성</a:t>
            </a:r>
            <a:endParaRPr lang="en-US" altLang="ko-KR" sz="3300" b="0" i="0" u="none" strike="noStrike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457200" lvl="0" indent="-457200" algn="l">
              <a:spcBef>
                <a:spcPts val="13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sz="3300" b="0" i="0" u="none" strike="noStrike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0">
              <a:spcBef>
                <a:spcPts val="130"/>
              </a:spcBef>
            </a:pPr>
            <a:r>
              <a:rPr lang="en-US" altLang="ko-KR" sz="3300" dirty="0">
                <a:solidFill>
                  <a:srgbClr val="3452F0"/>
                </a:solidFill>
                <a:ea typeface="Pretendard ExtraBold"/>
              </a:rPr>
              <a:t>→</a:t>
            </a:r>
            <a:r>
              <a:rPr lang="en-US" sz="3300" b="0" i="0" u="none" strike="noStrike" dirty="0">
                <a:solidFill>
                  <a:srgbClr val="3452F0"/>
                </a:solidFill>
                <a:ea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소속감과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유대감을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주는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“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따뜻한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소통의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300" b="0" i="0" u="none" strike="noStrike" dirty="0">
                <a:solidFill>
                  <a:srgbClr val="3452F0"/>
                </a:solidFill>
                <a:ea typeface="Pretendard ExtraBold"/>
              </a:rPr>
              <a:t>장</a:t>
            </a:r>
            <a:r>
              <a:rPr lang="en-US" sz="3300" b="0" i="0" u="none" strike="noStrike" dirty="0">
                <a:solidFill>
                  <a:srgbClr val="3452F0"/>
                </a:solidFill>
                <a:latin typeface="Pretendard ExtraBold"/>
              </a:rPr>
              <a:t>”</a:t>
            </a:r>
          </a:p>
          <a:p>
            <a:pPr lvl="0" algn="l">
              <a:spcBef>
                <a:spcPts val="130"/>
              </a:spcBef>
            </a:pPr>
            <a:endParaRPr lang="en-US" sz="3300" b="0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5B2791F-CDD0-4B6F-F2F6-C848FF870F61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26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4894BEE-4DA4-FC33-F2C0-037D790239A2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79E318-12CB-FC7A-DC4D-B4E92786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451100"/>
            <a:ext cx="14098995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1358900"/>
            <a:ext cx="16383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endParaRPr lang="ko-KR" sz="52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0" y="5143500"/>
            <a:ext cx="7645400" cy="2971800"/>
          </a:xfrm>
          <a:prstGeom prst="rect">
            <a:avLst/>
          </a:prstGeom>
          <a:effectLst>
            <a:outerShdw dist="2286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3600" b="1" i="0" u="none" strike="noStrike" dirty="0" err="1">
                <a:solidFill>
                  <a:srgbClr val="3452F0"/>
                </a:solidFill>
                <a:latin typeface="Pretendard ExtraBold"/>
              </a:rPr>
              <a:t>UniBuddy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는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유학생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개인을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넘어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, </a:t>
            </a:r>
          </a:p>
          <a:p>
            <a:pPr lvl="0" algn="l">
              <a:lnSpc>
                <a:spcPct val="150000"/>
              </a:lnSpc>
            </a:pP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학교와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지역사회를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잇는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핵심적인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</a:p>
          <a:p>
            <a:pPr lvl="0" algn="l">
              <a:lnSpc>
                <a:spcPct val="150000"/>
              </a:lnSpc>
            </a:pPr>
            <a:r>
              <a:rPr lang="en-US" sz="4400" b="1" i="0" u="none" strike="noStrike" dirty="0">
                <a:solidFill>
                  <a:srgbClr val="3452F0"/>
                </a:solidFill>
                <a:latin typeface="Pretendard ExtraBold"/>
              </a:rPr>
              <a:t>‘</a:t>
            </a:r>
            <a:r>
              <a:rPr lang="ko-KR" sz="4400" b="1" i="0" u="none" strike="noStrike" dirty="0">
                <a:solidFill>
                  <a:srgbClr val="3452F0"/>
                </a:solidFill>
                <a:ea typeface="Pretendard ExtraBold"/>
              </a:rPr>
              <a:t>글로벌</a:t>
            </a:r>
            <a:r>
              <a:rPr lang="en-US" sz="44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4400" b="1" i="0" u="none" strike="noStrike" dirty="0">
                <a:solidFill>
                  <a:srgbClr val="3452F0"/>
                </a:solidFill>
                <a:ea typeface="Pretendard ExtraBold"/>
              </a:rPr>
              <a:t>허브</a:t>
            </a:r>
            <a:r>
              <a:rPr lang="en-US" sz="4400" b="1" i="0" u="none" strike="noStrike" dirty="0">
                <a:solidFill>
                  <a:srgbClr val="3452F0"/>
                </a:solidFill>
                <a:latin typeface="Pretendard ExtraBold"/>
              </a:rPr>
              <a:t>’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로</a:t>
            </a:r>
            <a:r>
              <a:rPr lang="en-US" sz="3600" b="1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600" b="1" i="0" u="none" strike="noStrike" dirty="0">
                <a:solidFill>
                  <a:srgbClr val="3452F0"/>
                </a:solidFill>
                <a:ea typeface="Pretendard ExtraBold"/>
              </a:rPr>
              <a:t>성장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6B5EDFC-15F5-8FAD-FDC8-662F33E295D4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27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EDD1B03-F509-6976-4C3D-BA6613AA195B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B34B9-AF3D-2595-3BC2-E23F6C78A630}"/>
              </a:ext>
            </a:extLst>
          </p:cNvPr>
          <p:cNvSpPr txBox="1"/>
          <p:nvPr/>
        </p:nvSpPr>
        <p:spPr>
          <a:xfrm>
            <a:off x="1016000" y="1358900"/>
            <a:ext cx="1559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en-US" altLang="ko-KR" sz="5200" dirty="0" err="1">
                <a:solidFill>
                  <a:srgbClr val="000000"/>
                </a:solidFill>
                <a:latin typeface="Pretendard ExtraBold"/>
              </a:rPr>
              <a:t>UniBuddy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성장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로드맵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: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지역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사회와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함께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성장하는</a:t>
            </a:r>
            <a:r>
              <a:rPr lang="en-US" altLang="ko-KR" sz="5200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altLang="ko-KR" sz="5200" dirty="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DC941B-3E33-25EA-F847-1BE318C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09"/>
          <a:stretch>
            <a:fillRect/>
          </a:stretch>
        </p:blipFill>
        <p:spPr>
          <a:xfrm>
            <a:off x="1016000" y="2694285"/>
            <a:ext cx="8128000" cy="72244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19" y="5372100"/>
            <a:ext cx="2298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F2D4-6FED-8EB8-E3A6-5B220FCB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폰트, 텍스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A69C0F-7D89-F368-DA12-E7ADE428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95" y="133349"/>
            <a:ext cx="3223505" cy="6667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6A8E9F-A1A1-49C4-4621-E7332D76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BAAF19B-3021-A789-4D5E-AE9A7E2D4D14}"/>
              </a:ext>
            </a:extLst>
          </p:cNvPr>
          <p:cNvSpPr txBox="1"/>
          <p:nvPr/>
        </p:nvSpPr>
        <p:spPr>
          <a:xfrm>
            <a:off x="1016000" y="1968500"/>
            <a:ext cx="146939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외국인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유학생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AI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학습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정서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지원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 dirty="0">
                <a:solidFill>
                  <a:srgbClr val="3452F0"/>
                </a:solidFill>
                <a:ea typeface="Pretendard ExtraBold"/>
              </a:rPr>
              <a:t>플랫폼</a:t>
            </a:r>
            <a:r>
              <a:rPr lang="en-US" sz="7000" b="0" i="0" u="none" strike="noStrike" dirty="0">
                <a:solidFill>
                  <a:srgbClr val="3452F0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02089"/>
              </a:lnSpc>
            </a:pPr>
            <a:r>
              <a:rPr lang="en-US" sz="7000" b="0" i="0" u="none" strike="noStrike" dirty="0" err="1">
                <a:solidFill>
                  <a:srgbClr val="3452F0"/>
                </a:solidFill>
                <a:latin typeface="Pretendard ExtraBold"/>
              </a:rPr>
              <a:t>UniBuddy</a:t>
            </a:r>
            <a:endParaRPr lang="en-US" sz="7000" b="0" i="0" u="none" strike="noStrike" dirty="0">
              <a:solidFill>
                <a:srgbClr val="3452F0"/>
              </a:solidFill>
              <a:latin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3F843FE-6F39-5486-53D1-49A8A3557DF9}"/>
              </a:ext>
            </a:extLst>
          </p:cNvPr>
          <p:cNvSpPr txBox="1"/>
          <p:nvPr/>
        </p:nvSpPr>
        <p:spPr>
          <a:xfrm>
            <a:off x="1054100" y="1384300"/>
            <a:ext cx="638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CNU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생성형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 AI </a:t>
            </a:r>
            <a:r>
              <a:rPr lang="ko-KR" sz="2600" b="1" i="0" u="none" strike="noStrike" dirty="0">
                <a:solidFill>
                  <a:srgbClr val="787878"/>
                </a:solidFill>
                <a:ea typeface="Pretendard Regular"/>
              </a:rPr>
              <a:t>챌린지</a:t>
            </a:r>
            <a:r>
              <a:rPr lang="en-US" sz="2600" b="1" i="0" u="none" strike="noStrike" dirty="0">
                <a:solidFill>
                  <a:srgbClr val="787878"/>
                </a:solidFill>
                <a:latin typeface="Pretendard Regular"/>
              </a:rPr>
              <a:t> 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5B754C-5723-0D8C-B1ED-CE7ADD9B769A}"/>
              </a:ext>
            </a:extLst>
          </p:cNvPr>
          <p:cNvSpPr txBox="1"/>
          <p:nvPr/>
        </p:nvSpPr>
        <p:spPr>
          <a:xfrm>
            <a:off x="11112500" y="9214757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ea typeface="Pretendard Bold"/>
              </a:rPr>
              <a:t>2025.08.21</a:t>
            </a:r>
            <a:endParaRPr lang="ko-KR" sz="20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0D5B512-7517-BC21-0B1E-57EB2E503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8" name="그림 7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400D96-B747-D672-FB9E-9F2EC9E0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63500"/>
            <a:ext cx="3568700" cy="7747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16BEFE73-335E-01B0-D7FB-ADB8F537D50E}"/>
              </a:ext>
            </a:extLst>
          </p:cNvPr>
          <p:cNvSpPr txBox="1"/>
          <p:nvPr/>
        </p:nvSpPr>
        <p:spPr>
          <a:xfrm>
            <a:off x="11112500" y="8039100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오사카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Bold"/>
              </a:rPr>
              <a:t>사절단</a:t>
            </a:r>
          </a:p>
          <a:p>
            <a:pPr lvl="0" algn="r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강혜원   </a:t>
            </a:r>
            <a:r>
              <a:rPr lang="ko-KR" sz="2800" b="0" i="0" u="none" strike="noStrike" dirty="0">
                <a:solidFill>
                  <a:srgbClr val="595959"/>
                </a:solidFill>
                <a:ea typeface="Pretendard Regular"/>
              </a:rPr>
              <a:t>김가은</a:t>
            </a:r>
            <a:r>
              <a:rPr lang="ko-KR" altLang="en-US" sz="2800" dirty="0">
                <a:solidFill>
                  <a:srgbClr val="595959"/>
                </a:solidFill>
                <a:ea typeface="Pretendard Regular"/>
              </a:rPr>
              <a:t>   </a:t>
            </a:r>
            <a:r>
              <a:rPr lang="ko-KR" altLang="ko-KR" sz="2800" dirty="0">
                <a:solidFill>
                  <a:srgbClr val="595959"/>
                </a:solidFill>
                <a:ea typeface="Pretendard Regular"/>
              </a:rPr>
              <a:t>김주용</a:t>
            </a:r>
            <a:endParaRPr lang="ko-KR" sz="28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9896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2BDEFA-BB09-80A9-658B-4425F7C0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05079"/>
            <a:ext cx="13563600" cy="9380992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83779E7-5110-1E8D-6A16-DA91941BEDC6}"/>
              </a:ext>
            </a:extLst>
          </p:cNvPr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DF3C5-8F77-2EA1-EB6F-3025E00C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516F3A59-F0BE-559E-43A3-08D926891F05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28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1447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14F2F3-783A-98D2-BF5B-D7A29F0C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98" b="1239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555CBAE-104F-DC8B-AB06-29FB7B48C13B}"/>
              </a:ext>
            </a:extLst>
          </p:cNvPr>
          <p:cNvGrpSpPr/>
          <p:nvPr/>
        </p:nvGrpSpPr>
        <p:grpSpPr>
          <a:xfrm>
            <a:off x="3289300" y="1133475"/>
            <a:ext cx="11709400" cy="8020050"/>
            <a:chOff x="3289300" y="1399013"/>
            <a:chExt cx="11709400" cy="802005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6769100" y="2586463"/>
              <a:ext cx="4749800" cy="127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6769100" y="9406363"/>
              <a:ext cx="4749800" cy="127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131" t="2941"/>
            <a:stretch>
              <a:fillRect/>
            </a:stretch>
          </p:blipFill>
          <p:spPr>
            <a:xfrm>
              <a:off x="6369050" y="3411963"/>
              <a:ext cx="5549900" cy="5448299"/>
            </a:xfrm>
            <a:prstGeom prst="rect">
              <a:avLst/>
            </a:prstGeom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1681E09-D10C-431D-BC7B-BA794501FD3E}"/>
                </a:ext>
              </a:extLst>
            </p:cNvPr>
            <p:cNvSpPr txBox="1"/>
            <p:nvPr/>
          </p:nvSpPr>
          <p:spPr>
            <a:xfrm>
              <a:off x="3289300" y="1399013"/>
              <a:ext cx="11709400" cy="173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2089"/>
                </a:lnSpc>
              </a:pPr>
              <a:r>
                <a:rPr lang="en-US" sz="5200" b="0" i="0" u="none" strike="noStrike" dirty="0">
                  <a:solidFill>
                    <a:srgbClr val="000000"/>
                  </a:solidFill>
                  <a:latin typeface="Pretendard ExtraBold"/>
                </a:rPr>
                <a:t> </a:t>
              </a:r>
              <a:r>
                <a:rPr lang="en-US" sz="5200" b="0" i="0" u="none" strike="noStrike" dirty="0" err="1">
                  <a:solidFill>
                    <a:srgbClr val="000000"/>
                  </a:solidFill>
                  <a:latin typeface="Pretendard ExtraBold"/>
                </a:rPr>
                <a:t>UniBuddy</a:t>
              </a:r>
              <a:r>
                <a:rPr lang="en-US" sz="5200" b="0" i="0" u="none" strike="noStrike" dirty="0">
                  <a:solidFill>
                    <a:srgbClr val="000000"/>
                  </a:solidFill>
                  <a:latin typeface="Pretendard ExtraBold"/>
                </a:rPr>
                <a:t> </a:t>
              </a:r>
              <a:r>
                <a:rPr lang="ko-KR" altLang="en-US" sz="5200" dirty="0">
                  <a:solidFill>
                    <a:srgbClr val="000000"/>
                  </a:solidFill>
                  <a:latin typeface="Pretendard ExtraBold"/>
                  <a:ea typeface="Pretendard ExtraBold"/>
                </a:rPr>
                <a:t>프로토타입 페이지</a:t>
              </a:r>
              <a:endParaRPr lang="ko-KR" sz="5200" b="0" i="0" u="none" strike="noStrike" dirty="0">
                <a:solidFill>
                  <a:srgbClr val="000000"/>
                </a:solidFill>
                <a:ea typeface="Pretendard ExtraBold"/>
              </a:endParaRPr>
            </a:p>
            <a:p>
              <a:pPr lvl="0" algn="l">
                <a:lnSpc>
                  <a:spcPct val="102089"/>
                </a:lnSpc>
              </a:pPr>
              <a:endParaRPr lang="ko-KR" sz="5200" b="0" i="0" u="none" strike="noStrike" dirty="0">
                <a:solidFill>
                  <a:srgbClr val="000000"/>
                </a:solidFill>
                <a:ea typeface="Pretendard ExtraBold"/>
              </a:endParaRPr>
            </a:p>
          </p:txBody>
        </p:sp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5A38E55D-1BE1-1428-7DD7-D348E0494033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30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7D348-4679-4CB0-1989-13B991FCB32C}"/>
              </a:ext>
            </a:extLst>
          </p:cNvPr>
          <p:cNvSpPr txBox="1"/>
          <p:nvPr/>
        </p:nvSpPr>
        <p:spPr>
          <a:xfrm>
            <a:off x="17801617" y="966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05F1C97-4D9E-28EE-E746-16A59ABA8F73}"/>
              </a:ext>
            </a:extLst>
          </p:cNvPr>
          <p:cNvGrpSpPr/>
          <p:nvPr/>
        </p:nvGrpSpPr>
        <p:grpSpPr>
          <a:xfrm>
            <a:off x="3638550" y="3492500"/>
            <a:ext cx="11010900" cy="3302000"/>
            <a:chOff x="3028950" y="3492500"/>
            <a:chExt cx="11010900" cy="3302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6159500" y="3492500"/>
              <a:ext cx="4749800" cy="127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10800000">
              <a:off x="6159500" y="6781800"/>
              <a:ext cx="4749800" cy="12700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3028950" y="4914900"/>
              <a:ext cx="11010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5329"/>
                </a:lnSpc>
              </a:pPr>
              <a:r>
                <a:rPr lang="ko-KR" altLang="en-US" sz="6900" b="0" i="0" u="none" strike="noStrike" dirty="0">
                  <a:solidFill>
                    <a:srgbClr val="595959"/>
                  </a:solidFill>
                  <a:ea typeface="Pretendard Bold"/>
                </a:rPr>
                <a:t>오사카 사절단</a:t>
              </a:r>
              <a:endParaRPr lang="ko-KR" sz="6900" b="0" i="0" u="none" strike="noStrike" dirty="0">
                <a:solidFill>
                  <a:srgbClr val="595959"/>
                </a:solidFill>
                <a:ea typeface="Pretendard Bold"/>
              </a:endParaRPr>
            </a:p>
          </p:txBody>
        </p:sp>
      </p:grpSp>
      <p:sp>
        <p:nvSpPr>
          <p:cNvPr id="5" name="TextBox 17">
            <a:extLst>
              <a:ext uri="{FF2B5EF4-FFF2-40B4-BE49-F238E27FC236}">
                <a16:creationId xmlns:a16="http://schemas.microsoft.com/office/drawing/2014/main" id="{B7B10EB7-EB8D-2BB7-F32F-1449C0202BE9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31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D24787D-EA93-3DF0-DF15-BA437267C184}"/>
              </a:ext>
            </a:extLst>
          </p:cNvPr>
          <p:cNvSpPr txBox="1"/>
          <p:nvPr/>
        </p:nvSpPr>
        <p:spPr>
          <a:xfrm>
            <a:off x="5895975" y="4069266"/>
            <a:ext cx="649605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altLang="en-US" sz="3000" b="1" i="0" u="none" strike="noStrike" dirty="0">
                <a:solidFill>
                  <a:srgbClr val="595959"/>
                </a:solidFill>
                <a:latin typeface="Pretendard Medium"/>
              </a:rPr>
              <a:t>글로벌 친화 캠퍼스</a:t>
            </a:r>
            <a:r>
              <a:rPr lang="en-US" altLang="ko-KR" sz="3000" b="1" i="0" u="none" strike="noStrike" dirty="0">
                <a:solidFill>
                  <a:srgbClr val="595959"/>
                </a:solidFill>
                <a:latin typeface="Pretendard Medium"/>
              </a:rPr>
              <a:t>,</a:t>
            </a:r>
            <a:r>
              <a:rPr lang="ko-KR" altLang="en-US" sz="3000" b="1" i="0" u="none" strike="noStrike" dirty="0">
                <a:solidFill>
                  <a:srgbClr val="595959"/>
                </a:solidFill>
                <a:latin typeface="Pretendard Medium"/>
              </a:rPr>
              <a:t> 국립 충남대학교</a:t>
            </a:r>
            <a:endParaRPr lang="en-US" sz="3000" b="1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28800" y="1953986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3683000" y="3568700"/>
            <a:ext cx="47498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0" y="3975101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3000" y="4737102"/>
            <a:ext cx="474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팀원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소개</a:t>
            </a:r>
            <a:r>
              <a:rPr lang="en-US" altLang="ko-KR" sz="4000" dirty="0">
                <a:solidFill>
                  <a:srgbClr val="595959"/>
                </a:solidFill>
                <a:ea typeface="Pretendard Bold"/>
              </a:rPr>
              <a:t>•</a:t>
            </a:r>
            <a:r>
              <a:rPr lang="ko-KR" altLang="en-US" sz="4000" dirty="0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배경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3683000" y="6451600"/>
            <a:ext cx="47498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83000" y="68580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3000" y="74930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학내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사업과의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연계성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10271" y="39624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0271" y="47244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기존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서비스와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차별성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0271" y="68580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0271" y="74930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4000" b="0" i="0" u="none" strike="noStrike" dirty="0">
                <a:solidFill>
                  <a:srgbClr val="595959"/>
                </a:solidFill>
                <a:ea typeface="Pretendard Bold"/>
              </a:rPr>
              <a:t>서비스 </a:t>
            </a:r>
            <a:r>
              <a:rPr lang="ko-KR" sz="4000" b="0" i="0" u="none" strike="noStrike" dirty="0">
                <a:solidFill>
                  <a:srgbClr val="595959"/>
                </a:solidFill>
                <a:ea typeface="Pretendard Bold"/>
              </a:rPr>
              <a:t>소개</a:t>
            </a:r>
            <a:r>
              <a:rPr lang="en-US" altLang="ko-KR" sz="4000" dirty="0">
                <a:solidFill>
                  <a:srgbClr val="595959"/>
                </a:solidFill>
                <a:ea typeface="Pretendard Bold"/>
              </a:rPr>
              <a:t> •</a:t>
            </a:r>
            <a:r>
              <a:rPr lang="ko-KR" altLang="en-US" sz="4000" dirty="0">
                <a:solidFill>
                  <a:srgbClr val="595959"/>
                </a:solidFill>
                <a:ea typeface="Pretendard Bold"/>
              </a:rPr>
              <a:t>결론</a:t>
            </a:r>
            <a:r>
              <a:rPr lang="ko-KR" altLang="en-US" sz="4000" b="0" i="0" u="none" strike="noStrike" dirty="0">
                <a:solidFill>
                  <a:srgbClr val="595959"/>
                </a:solidFill>
                <a:ea typeface="Pretendard Bold"/>
              </a:rPr>
              <a:t> </a:t>
            </a:r>
            <a:r>
              <a:rPr lang="en-US" sz="40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2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7C09FBE8-B7C9-BCDF-C0C9-6E6B859B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610271" y="3568700"/>
            <a:ext cx="4749800" cy="12700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448EB43-F9EB-72F9-C408-8CAA0CD25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610271" y="6451600"/>
            <a:ext cx="4749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126088-F530-3291-E8C7-FD6558DE7806}"/>
              </a:ext>
            </a:extLst>
          </p:cNvPr>
          <p:cNvGrpSpPr/>
          <p:nvPr/>
        </p:nvGrpSpPr>
        <p:grpSpPr>
          <a:xfrm>
            <a:off x="3638550" y="3314700"/>
            <a:ext cx="11010900" cy="3733799"/>
            <a:chOff x="4584700" y="3390901"/>
            <a:chExt cx="11010900" cy="373379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3390901"/>
              <a:ext cx="4749800" cy="12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7715250" y="7112000"/>
              <a:ext cx="4749801" cy="127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9118600" y="3886200"/>
              <a:ext cx="1943100" cy="1219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6900" b="0" i="0" u="none" strike="noStrike" dirty="0">
                  <a:solidFill>
                    <a:srgbClr val="787878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84700" y="5130800"/>
              <a:ext cx="11010900" cy="1231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5329"/>
                </a:lnSpc>
              </a:pPr>
              <a:r>
                <a:rPr lang="ko-KR" sz="6900" b="0" i="0" u="none" strike="noStrike" dirty="0">
                  <a:solidFill>
                    <a:srgbClr val="595959"/>
                  </a:solidFill>
                  <a:ea typeface="Pretendard Bold"/>
                </a:rPr>
                <a:t>팀원</a:t>
              </a:r>
              <a:r>
                <a:rPr lang="en-US" sz="6900" b="0" i="0" u="none" strike="noStrike" dirty="0">
                  <a:solidFill>
                    <a:srgbClr val="595959"/>
                  </a:solidFill>
                  <a:latin typeface="Pretendard Bold"/>
                </a:rPr>
                <a:t> </a:t>
              </a:r>
              <a:r>
                <a:rPr lang="ko-KR" sz="6900" b="0" i="0" u="none" strike="noStrike" dirty="0">
                  <a:solidFill>
                    <a:srgbClr val="595959"/>
                  </a:solidFill>
                  <a:ea typeface="Pretendard Bold"/>
                </a:rPr>
                <a:t>소개</a:t>
              </a:r>
              <a:r>
                <a:rPr lang="en-US" sz="6900" b="0" i="0" u="none" strike="noStrike" dirty="0">
                  <a:solidFill>
                    <a:srgbClr val="595959"/>
                  </a:solidFill>
                  <a:latin typeface="Pretendard Bold"/>
                </a:rPr>
                <a:t> </a:t>
              </a:r>
              <a:r>
                <a:rPr lang="ko-KR" sz="6900" b="0" i="0" u="none" strike="noStrike" dirty="0">
                  <a:solidFill>
                    <a:srgbClr val="595959"/>
                  </a:solidFill>
                  <a:ea typeface="Pretendard Bold"/>
                </a:rPr>
                <a:t>및</a:t>
              </a:r>
              <a:r>
                <a:rPr lang="en-US" sz="6900" b="0" i="0" u="none" strike="noStrike" dirty="0">
                  <a:solidFill>
                    <a:srgbClr val="595959"/>
                  </a:solidFill>
                  <a:latin typeface="Pretendard Bold"/>
                </a:rPr>
                <a:t> </a:t>
              </a:r>
              <a:r>
                <a:rPr lang="ko-KR" altLang="en-US" sz="6900" b="0" i="0" u="none" strike="noStrike" dirty="0">
                  <a:solidFill>
                    <a:srgbClr val="595959"/>
                  </a:solidFill>
                  <a:ea typeface="Pretendard Bold"/>
                </a:rPr>
                <a:t>서비스</a:t>
              </a:r>
              <a:r>
                <a:rPr lang="en-US" sz="6900" b="0" i="0" u="none" strike="noStrike" dirty="0">
                  <a:solidFill>
                    <a:srgbClr val="595959"/>
                  </a:solidFill>
                  <a:latin typeface="Pretendard Bold"/>
                </a:rPr>
                <a:t> </a:t>
              </a:r>
              <a:r>
                <a:rPr lang="ko-KR" sz="6900" b="0" i="0" u="none" strike="noStrike" dirty="0">
                  <a:solidFill>
                    <a:srgbClr val="595959"/>
                  </a:solidFill>
                  <a:ea typeface="Pretendard Bold"/>
                </a:rPr>
                <a:t>배경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000" y="13843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팀원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소개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695700"/>
            <a:ext cx="4356100" cy="461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2603500"/>
            <a:ext cx="2590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947"/>
              </a:lnSpc>
            </a:pPr>
            <a:r>
              <a:rPr lang="ko-KR" sz="5200" b="1" i="0" u="none" strike="noStrike" spc="1100" dirty="0">
                <a:solidFill>
                  <a:srgbClr val="373535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강혜원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3695700"/>
            <a:ext cx="4343400" cy="461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759700" y="2603500"/>
            <a:ext cx="2590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947"/>
              </a:lnSpc>
            </a:pPr>
            <a:r>
              <a:rPr lang="ko-KR" sz="5200" b="1" i="0" u="none" strike="noStrike" spc="1100" dirty="0">
                <a:solidFill>
                  <a:srgbClr val="373535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김주용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3400" y="8305800"/>
            <a:ext cx="4699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068"/>
              </a:lnSpc>
            </a:pPr>
            <a:endParaRPr lang="ko-KR" sz="2000" b="0" i="0" u="none" strike="noStrike" spc="-100" dirty="0">
              <a:solidFill>
                <a:srgbClr val="373535">
                  <a:alpha val="70196"/>
                </a:srgb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3695700"/>
            <a:ext cx="4343400" cy="4610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500100" y="2603500"/>
            <a:ext cx="2590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947"/>
              </a:lnSpc>
            </a:pPr>
            <a:r>
              <a:rPr lang="ko-KR" sz="5200" b="1" i="0" u="none" strike="noStrike" spc="1100">
                <a:solidFill>
                  <a:srgbClr val="373535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김가은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CA8EC-8B41-5E13-C4A3-5CC795FA6570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4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10E7A-42B5-6A06-6B2C-66B452B4DADA}"/>
              </a:ext>
            </a:extLst>
          </p:cNvPr>
          <p:cNvSpPr txBox="1"/>
          <p:nvPr/>
        </p:nvSpPr>
        <p:spPr>
          <a:xfrm>
            <a:off x="1485900" y="8305800"/>
            <a:ext cx="4381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조장</a:t>
            </a: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충남대학교 심리학과 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&amp; 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소프트웨어학과</a:t>
            </a: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자료 조사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PPT 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제작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인터뷰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F3D6C-6678-08D5-8578-0B13B868BD82}"/>
              </a:ext>
            </a:extLst>
          </p:cNvPr>
          <p:cNvSpPr txBox="1"/>
          <p:nvPr/>
        </p:nvSpPr>
        <p:spPr>
          <a:xfrm>
            <a:off x="6845472" y="8305800"/>
            <a:ext cx="4381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충남대학교 심리학과 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&amp; 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소프트웨어학과</a:t>
            </a: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프로젝트 총괄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시각화</a:t>
            </a: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시스템 프로세스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DB5A2-399C-55A3-2D70-89777D6651EC}"/>
              </a:ext>
            </a:extLst>
          </p:cNvPr>
          <p:cNvSpPr txBox="1"/>
          <p:nvPr/>
        </p:nvSpPr>
        <p:spPr>
          <a:xfrm>
            <a:off x="12598572" y="83058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충남대학교 심리학과</a:t>
            </a:r>
            <a:endParaRPr lang="en-US" altLang="ko-KR" sz="2000" spc="-100" dirty="0">
              <a:solidFill>
                <a:srgbClr val="373535">
                  <a:alpha val="70196"/>
                </a:srgb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아이디어 기안</a:t>
            </a:r>
            <a:r>
              <a:rPr lang="en-US" altLang="ko-KR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웹 디자인</a:t>
            </a:r>
            <a:endParaRPr lang="en-US" altLang="ko-KR" sz="2000" spc="-100" dirty="0">
              <a:solidFill>
                <a:srgbClr val="373535">
                  <a:alpha val="70196"/>
                </a:srgb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lvl="0" indent="-342900">
              <a:buClr>
                <a:srgbClr val="373535"/>
              </a:buClr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srgbClr val="373535">
                    <a:alpha val="70196"/>
                  </a:srgb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보고서 작성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19558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UNIBUDDY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란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616700" y="6273800"/>
            <a:ext cx="5105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16000" y="3721100"/>
            <a:ext cx="16243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" y="4978400"/>
            <a:ext cx="7188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UNIBUDDY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유학생들이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겪는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언어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장벽과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정서적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불안을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AI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로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완화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플랫폼</a:t>
            </a:r>
          </a:p>
          <a:p>
            <a:pPr lvl="0" algn="l">
              <a:lnSpc>
                <a:spcPct val="12532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4165600"/>
            <a:ext cx="520700" cy="52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537700" y="424815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1500" y="4978400"/>
            <a:ext cx="844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교수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소통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 err="1">
                <a:solidFill>
                  <a:srgbClr val="3452F0"/>
                </a:solidFill>
                <a:ea typeface="Pretendard Bold"/>
              </a:rPr>
              <a:t>헬퍼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다국어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커뮤니티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기능을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이해도와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b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</a:b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소통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만족도를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높여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글로벌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친화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캠퍼스를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구축하는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것을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00" y="7315200"/>
            <a:ext cx="78867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플랫폼은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자료를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쉬운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다국어로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재구성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문화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Bold"/>
              </a:rPr>
              <a:t>챗봇이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공감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멘토링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자원을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연결</a:t>
            </a:r>
          </a:p>
          <a:p>
            <a:pPr lvl="0" algn="l">
              <a:lnSpc>
                <a:spcPct val="12532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578600"/>
            <a:ext cx="520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79500" y="6661150"/>
            <a:ext cx="46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6578600"/>
            <a:ext cx="5207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537700" y="666115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1500" y="7315200"/>
            <a:ext cx="844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정책적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제도적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심리적</a:t>
            </a:r>
            <a:r>
              <a:rPr lang="en-US" sz="2500" b="0" i="0" u="none" strike="noStrike" dirty="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3452F0"/>
                </a:solidFill>
                <a:ea typeface="Pretendard Bold"/>
              </a:rPr>
              <a:t>지원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결합된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통합적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생태계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구축이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필요하다는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인식이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3E5A0F8-7E55-8DA1-670D-EC82981E12BD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5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85A2E239-3523-9C42-F574-954FA5B4EDF9}"/>
              </a:ext>
            </a:extLst>
          </p:cNvPr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6741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solidFill>
                  <a:srgbClr val="3452F0"/>
                </a:solidFill>
                <a:ea typeface="Pretendard ExtraBold"/>
              </a:rPr>
              <a:t>서비스</a:t>
            </a:r>
            <a:r>
              <a:rPr lang="en-US" sz="5200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3452F0"/>
                </a:solidFill>
                <a:ea typeface="Pretendard ExtraBold"/>
              </a:rPr>
              <a:t>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3200400"/>
            <a:ext cx="182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1 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4400" y="5486399"/>
            <a:ext cx="8267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4400" y="2895600"/>
            <a:ext cx="16916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72600" y="5486399"/>
            <a:ext cx="82677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26600" y="3200400"/>
            <a:ext cx="182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2 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" y="3695700"/>
            <a:ext cx="87122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이화여대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수는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1,743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명으로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전체의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10%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언어적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어려움과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문화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충격으로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학업과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대인관계에서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겪고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있음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6900" y="3962400"/>
            <a:ext cx="8686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학령인구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감소로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유학생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유치에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힘쓰는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대학들에서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영어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강의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부족으로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전공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이수에도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있음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2700" y="6527800"/>
            <a:ext cx="81534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유학생의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학교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일상생활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어려움에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영향을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미치는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요인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결과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주관적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한국어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능력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지원프로그램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만족도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사회적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지지가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주요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요인으로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Bold"/>
              </a:rPr>
              <a:t>나타남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92700" y="5930900"/>
            <a:ext cx="3403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3 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900" y="8851900"/>
            <a:ext cx="13309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[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대학생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기자단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포커스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]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외국인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유학생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20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만명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 err="1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넘었지만풀리지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않는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 err="1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숙제된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'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소통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문제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'.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[</a:t>
            </a:r>
            <a:r>
              <a:rPr lang="ko-KR" i="0" u="none" strike="noStrike" dirty="0" err="1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심지훼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객원기자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] [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지금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유학생들은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]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가깝고도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먼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유학생들의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이야기를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듣다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i="0" u="none" strike="noStrike" dirty="0" err="1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정유리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. (2018).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외국인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유학생의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학교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및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일상생활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어려움에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관한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연구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.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현대사회와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 </a:t>
            </a:r>
            <a:r>
              <a:rPr lang="ko-KR" i="0" u="none" strike="noStrike" dirty="0">
                <a:solidFill>
                  <a:schemeClr val="bg1">
                    <a:lumMod val="75000"/>
                  </a:schemeClr>
                </a:solidFill>
                <a:ea typeface="Pretendard Regular"/>
              </a:rPr>
              <a:t>다문화</a:t>
            </a:r>
            <a:r>
              <a:rPr lang="en-US" i="0" u="none" strike="noStrike" dirty="0">
                <a:solidFill>
                  <a:schemeClr val="bg1">
                    <a:lumMod val="75000"/>
                  </a:schemeClr>
                </a:solidFill>
                <a:latin typeface="Pretendard Regular"/>
              </a:rPr>
              <a:t>, 8(2), 150-185.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9ABA663-838A-C028-7A0E-E18A24BB8ED6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solidFill>
                  <a:srgbClr val="787878"/>
                </a:solidFill>
                <a:latin typeface="Pretendard Regular"/>
              </a:rPr>
              <a:t>6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3E4C3F3-BA6F-44DD-7C37-1C114AE9A71F}"/>
              </a:ext>
            </a:extLst>
          </p:cNvPr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충남대학교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일본인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유학생의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 dirty="0">
                <a:solidFill>
                  <a:srgbClr val="595959"/>
                </a:solidFill>
                <a:ea typeface="Pretendard ExtraBold"/>
              </a:rPr>
              <a:t>이야기</a:t>
            </a:r>
            <a:r>
              <a:rPr lang="en-US" sz="5200" b="0" i="0" u="none" strike="noStrike" dirty="0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9500" y="3111500"/>
            <a:ext cx="8140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한국에서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문화차이를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 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겪은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적이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있나요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3771900"/>
            <a:ext cx="1036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altLang="ko-KR" sz="3000" b="0" i="0" u="none" strike="noStrike" dirty="0">
                <a:solidFill>
                  <a:srgbClr val="595959"/>
                </a:solidFill>
                <a:ea typeface="Pretendard Medium"/>
              </a:rPr>
              <a:t>“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일본보단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말을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직설적으로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ko-KR" altLang="en-US" sz="3000" b="0" i="0" u="none" strike="noStrike" dirty="0">
                <a:solidFill>
                  <a:srgbClr val="595959"/>
                </a:solidFill>
                <a:ea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게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좀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적응이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필요했던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같아요</a:t>
            </a:r>
            <a:r>
              <a:rPr lang="en-US" altLang="ko-KR" sz="3000" b="0" i="0" u="none" strike="noStrike" dirty="0">
                <a:solidFill>
                  <a:srgbClr val="595959"/>
                </a:solidFill>
                <a:ea typeface="Pretendard Medium"/>
              </a:rPr>
              <a:t>.”</a:t>
            </a:r>
            <a:endParaRPr lang="ko-KR" sz="3000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914900"/>
            <a:ext cx="1441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한국에서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생활하며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정서적으로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힘들었던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  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순간이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있었다면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 err="1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언제인가요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감정은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어떠했나요</a:t>
            </a:r>
            <a:r>
              <a:rPr lang="en-US" sz="30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5524500"/>
            <a:ext cx="1186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"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인간관계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문제가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제일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같아요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.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자존감이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내려가고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불안해져요</a:t>
            </a:r>
            <a:r>
              <a:rPr lang="en-US" altLang="ko-KR" sz="3000" b="0" i="0" u="none" strike="noStrike" dirty="0">
                <a:solidFill>
                  <a:srgbClr val="595959"/>
                </a:solidFill>
                <a:ea typeface="Pretendard Medium"/>
              </a:rPr>
              <a:t>...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6819900"/>
            <a:ext cx="722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언어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장벽이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학업에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어떤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영향을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주었나요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7467600"/>
            <a:ext cx="13868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"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전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말하기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듣기는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크게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어렵진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않지만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읽는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속도가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느려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학습에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시간이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Pretendard Medium"/>
                <a:ea typeface="Pretendard Medium"/>
              </a:rPr>
              <a:t>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걸리거나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실시간으로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읽고나서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과제에서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뒤쳐지건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같아요</a:t>
            </a:r>
            <a:r>
              <a:rPr lang="en-US" altLang="ko-KR" sz="3000" b="0" i="0" u="none" strike="noStrike" dirty="0">
                <a:solidFill>
                  <a:srgbClr val="595959"/>
                </a:solidFill>
                <a:ea typeface="Pretendard Medium"/>
              </a:rPr>
              <a:t>.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"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A613C9C3-DD4D-962A-E82B-66EEF498FD62}"/>
              </a:ext>
            </a:extLst>
          </p:cNvPr>
          <p:cNvSpPr txBox="1"/>
          <p:nvPr/>
        </p:nvSpPr>
        <p:spPr>
          <a:xfrm>
            <a:off x="17297400" y="9410700"/>
            <a:ext cx="685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Regular"/>
              </a:rPr>
              <a:t>7</a:t>
            </a:r>
            <a:endParaRPr lang="en-US" sz="2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ACA4757-02E7-8B99-3551-56FAC70E2E09}"/>
              </a:ext>
            </a:extLst>
          </p:cNvPr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altLang="en-US" sz="2000" b="0" i="0" u="none" strike="noStrike" dirty="0">
                <a:solidFill>
                  <a:srgbClr val="787878"/>
                </a:solidFill>
                <a:ea typeface="Pretendard Regular"/>
              </a:rPr>
              <a:t>서비스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1340</Words>
  <Application>Microsoft Macintosh PowerPoint</Application>
  <PresentationFormat>사용자 지정</PresentationFormat>
  <Paragraphs>260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Pretendard Bold</vt:lpstr>
      <vt:lpstr>NanumBarunGothic</vt:lpstr>
      <vt:lpstr>Calibri</vt:lpstr>
      <vt:lpstr>Pretendard Medium</vt:lpstr>
      <vt:lpstr>Pretendard ExtraBold</vt:lpstr>
      <vt:lpstr>맑은 고딕</vt:lpstr>
      <vt:lpstr>NanumSquareOTF</vt:lpstr>
      <vt:lpstr>Cafe24 Simplehae</vt:lpstr>
      <vt:lpstr>Pretendard Regular</vt:lpstr>
      <vt:lpstr>Arial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김주용</cp:lastModifiedBy>
  <cp:revision>137</cp:revision>
  <cp:lastPrinted>2025-08-21T13:51:33Z</cp:lastPrinted>
  <dcterms:created xsi:type="dcterms:W3CDTF">2006-08-16T00:00:00Z</dcterms:created>
  <dcterms:modified xsi:type="dcterms:W3CDTF">2025-08-21T14:20:39Z</dcterms:modified>
</cp:coreProperties>
</file>